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3" r:id="rId9"/>
    <p:sldId id="261" r:id="rId10"/>
    <p:sldId id="267" r:id="rId11"/>
    <p:sldId id="264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E92B"/>
    <a:srgbClr val="6A966B"/>
    <a:srgbClr val="55A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67" autoAdjust="0"/>
  </p:normalViewPr>
  <p:slideViewPr>
    <p:cSldViewPr>
      <p:cViewPr>
        <p:scale>
          <a:sx n="90" d="100"/>
          <a:sy n="90" d="100"/>
        </p:scale>
        <p:origin x="-81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B3AC7-08F7-4B17-853E-1867CC3CCAAC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2F0B0-8A1D-4B8F-9AC7-ACC232750F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38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F0B0-8A1D-4B8F-9AC7-ACC232750F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BECCA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F0B0-8A1D-4B8F-9AC7-ACC232750FF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BECCA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F0B0-8A1D-4B8F-9AC7-ACC232750FF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LAUREN</a:t>
            </a:r>
          </a:p>
          <a:p>
            <a:r>
              <a:rPr lang="en-US" dirty="0" smtClean="0"/>
              <a:t>Twitter, Facebook,</a:t>
            </a:r>
            <a:r>
              <a:rPr lang="en-US" baseline="0" dirty="0" smtClean="0"/>
              <a:t> YouTube, </a:t>
            </a:r>
            <a:r>
              <a:rPr lang="en-US" baseline="0" dirty="0" err="1" smtClean="0"/>
              <a:t>RSS</a:t>
            </a:r>
            <a:r>
              <a:rPr lang="en-US" baseline="0" dirty="0" smtClean="0"/>
              <a:t>, </a:t>
            </a:r>
          </a:p>
          <a:p>
            <a:r>
              <a:rPr lang="en-US" baseline="0" dirty="0" err="1" smtClean="0"/>
              <a:t>WordPress</a:t>
            </a:r>
            <a:r>
              <a:rPr lang="en-US" baseline="0" dirty="0" smtClean="0"/>
              <a:t>, Skype, Live Journal, </a:t>
            </a:r>
            <a:r>
              <a:rPr lang="en-US" baseline="0" dirty="0" err="1" smtClean="0"/>
              <a:t>Digg</a:t>
            </a:r>
            <a:r>
              <a:rPr lang="en-US" baseline="0" dirty="0" smtClean="0"/>
              <a:t>, </a:t>
            </a:r>
          </a:p>
          <a:p>
            <a:r>
              <a:rPr lang="en-US" baseline="0" dirty="0" smtClean="0"/>
              <a:t>Flickr, Stumble Upon, </a:t>
            </a:r>
            <a:r>
              <a:rPr lang="en-US" baseline="0" dirty="0" err="1" smtClean="0"/>
              <a:t>Linken</a:t>
            </a:r>
            <a:r>
              <a:rPr lang="en-US" baseline="0" dirty="0" smtClean="0"/>
              <a:t> In, Friend Feed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F0B0-8A1D-4B8F-9AC7-ACC232750FF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WENDY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F0B0-8A1D-4B8F-9AC7-ACC232750F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F0B0-8A1D-4B8F-9AC7-ACC232750FF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ALLEN</a:t>
            </a:r>
          </a:p>
          <a:p>
            <a:r>
              <a:rPr lang="en-US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Published the following ad: 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GUN FOR HIRE: 37 year old professional mercenary desires jobs. Vietnam Veteran. Discrete [sic] and very private. Body guard, courier, and other special skills. All jobs considered. Phone (615) 436-9785 (days) or (615) 436-4335 (nights), or write: Rt. 2, Box 682 Village Loop Road, Gatlinburg, TN 37738.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F0B0-8A1D-4B8F-9AC7-ACC232750FF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BECCA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F0B0-8A1D-4B8F-9AC7-ACC232750FF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BECCA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F0B0-8A1D-4B8F-9AC7-ACC232750FF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BECCA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F0B0-8A1D-4B8F-9AC7-ACC232750FF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BECCA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F0B0-8A1D-4B8F-9AC7-ACC232750FF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BECCA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F0B0-8A1D-4B8F-9AC7-ACC232750FF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D19A5FB-FEAC-4CEC-AF3E-45B8D9D46FEB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D67739-D481-4230-A240-F29D89633C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9A5FB-FEAC-4CEC-AF3E-45B8D9D46FEB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67739-D481-4230-A240-F29D89633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9A5FB-FEAC-4CEC-AF3E-45B8D9D46FEB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67739-D481-4230-A240-F29D89633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9A5FB-FEAC-4CEC-AF3E-45B8D9D46FEB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67739-D481-4230-A240-F29D89633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D19A5FB-FEAC-4CEC-AF3E-45B8D9D46FEB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D67739-D481-4230-A240-F29D89633C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9A5FB-FEAC-4CEC-AF3E-45B8D9D46FEB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8D67739-D481-4230-A240-F29D89633C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9A5FB-FEAC-4CEC-AF3E-45B8D9D46FEB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8D67739-D481-4230-A240-F29D89633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9A5FB-FEAC-4CEC-AF3E-45B8D9D46FEB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67739-D481-4230-A240-F29D89633C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9A5FB-FEAC-4CEC-AF3E-45B8D9D46FEB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67739-D481-4230-A240-F29D89633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D19A5FB-FEAC-4CEC-AF3E-45B8D9D46FEB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D67739-D481-4230-A240-F29D89633C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D19A5FB-FEAC-4CEC-AF3E-45B8D9D46FEB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D67739-D481-4230-A240-F29D89633C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D19A5FB-FEAC-4CEC-AF3E-45B8D9D46FEB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8D67739-D481-4230-A240-F29D89633C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17E92B"/>
                </a:solidFill>
              </a:rPr>
              <a:t>Incitement of Imminent Lawless Action</a:t>
            </a:r>
            <a:endParaRPr lang="en-US" dirty="0">
              <a:solidFill>
                <a:srgbClr val="17E92B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1366" y="4953000"/>
            <a:ext cx="6560234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LSU Media Law Class</a:t>
            </a:r>
          </a:p>
          <a:p>
            <a:r>
              <a:rPr lang="en-US" sz="2800" b="1" dirty="0" smtClean="0"/>
              <a:t>+</a:t>
            </a:r>
            <a:r>
              <a:rPr lang="en-US" sz="2800" dirty="0" smtClean="0"/>
              <a:t>Allen </a:t>
            </a:r>
            <a:r>
              <a:rPr lang="en-US" sz="2800" dirty="0" err="1" smtClean="0"/>
              <a:t>Alongi</a:t>
            </a:r>
            <a:endParaRPr lang="en-US" sz="2800" dirty="0" smtClean="0"/>
          </a:p>
          <a:p>
            <a:r>
              <a:rPr lang="en-US" sz="2800" b="1" dirty="0" smtClean="0"/>
              <a:t>+</a:t>
            </a:r>
            <a:r>
              <a:rPr lang="en-US" sz="2800" dirty="0" smtClean="0"/>
              <a:t>Wendy Bradford</a:t>
            </a:r>
          </a:p>
          <a:p>
            <a:r>
              <a:rPr lang="en-US" sz="2800" b="1" dirty="0" smtClean="0"/>
              <a:t>+</a:t>
            </a:r>
            <a:r>
              <a:rPr lang="en-US" sz="2800" dirty="0" smtClean="0"/>
              <a:t>Lauren </a:t>
            </a:r>
            <a:r>
              <a:rPr lang="en-US" sz="2800" dirty="0" err="1" smtClean="0"/>
              <a:t>Miclette</a:t>
            </a:r>
            <a:endParaRPr lang="en-US" sz="2800" dirty="0" smtClean="0"/>
          </a:p>
          <a:p>
            <a:r>
              <a:rPr lang="en-US" sz="2800" b="1" dirty="0" smtClean="0"/>
              <a:t>+</a:t>
            </a:r>
            <a:r>
              <a:rPr lang="en-US" sz="2800" dirty="0" err="1" smtClean="0"/>
              <a:t>Becca</a:t>
            </a:r>
            <a:r>
              <a:rPr lang="en-US" sz="2800" dirty="0" smtClean="0"/>
              <a:t> Weger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Incitement of Imminent Lawless Action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A student passes a note in class.</a:t>
            </a:r>
          </a:p>
          <a:p>
            <a:pPr>
              <a:buNone/>
            </a:pPr>
            <a:endParaRPr lang="en-US" sz="1100" dirty="0" smtClean="0"/>
          </a:p>
          <a:p>
            <a:pPr lvl="0"/>
            <a:r>
              <a:rPr lang="en-US" sz="2800" b="1" dirty="0" smtClean="0">
                <a:solidFill>
                  <a:srgbClr val="17E92B"/>
                </a:solidFill>
              </a:rPr>
              <a:t>A student passes a note to every student in class that tells everyone to scream at exactly 1:30.</a:t>
            </a:r>
          </a:p>
          <a:p>
            <a:pPr lvl="0">
              <a:buNone/>
            </a:pPr>
            <a:endParaRPr lang="en-US" dirty="0" smtClean="0"/>
          </a:p>
          <a:p>
            <a:pPr lvl="0"/>
            <a:endParaRPr lang="en-US" sz="1050" dirty="0" smtClean="0"/>
          </a:p>
          <a:p>
            <a:pPr lvl="0"/>
            <a:r>
              <a:rPr lang="en-US" sz="2800" dirty="0" smtClean="0"/>
              <a:t>A student skips class.</a:t>
            </a:r>
          </a:p>
          <a:p>
            <a:endParaRPr lang="en-US" sz="1200" dirty="0" smtClean="0"/>
          </a:p>
          <a:p>
            <a:pPr lvl="0"/>
            <a:r>
              <a:rPr lang="en-US" sz="2800" dirty="0" smtClean="0"/>
              <a:t>A student spreads word to the entire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to skip class on January 12.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Incitement of Imminent Lawless Action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A student passes a note in class.</a:t>
            </a:r>
          </a:p>
          <a:p>
            <a:pPr>
              <a:buNone/>
            </a:pPr>
            <a:endParaRPr lang="en-US" sz="1100" dirty="0" smtClean="0"/>
          </a:p>
          <a:p>
            <a:pPr lvl="0"/>
            <a:r>
              <a:rPr lang="en-US" sz="2800" b="1" dirty="0" smtClean="0">
                <a:solidFill>
                  <a:srgbClr val="6A966B"/>
                </a:solidFill>
              </a:rPr>
              <a:t>A student passes a note to every student in class that tells everyone to scream at exactly 1:30.</a:t>
            </a:r>
          </a:p>
          <a:p>
            <a:pPr lvl="0">
              <a:buNone/>
            </a:pPr>
            <a:endParaRPr lang="en-US" dirty="0" smtClean="0"/>
          </a:p>
          <a:p>
            <a:pPr lvl="0"/>
            <a:endParaRPr lang="en-US" sz="1050" dirty="0" smtClean="0"/>
          </a:p>
          <a:p>
            <a:pPr lvl="0"/>
            <a:r>
              <a:rPr lang="en-US" sz="2800" dirty="0" smtClean="0"/>
              <a:t>A student skips class.</a:t>
            </a:r>
          </a:p>
          <a:p>
            <a:endParaRPr lang="en-US" sz="1200" dirty="0" smtClean="0"/>
          </a:p>
          <a:p>
            <a:pPr lvl="0"/>
            <a:r>
              <a:rPr lang="en-US" sz="2800" b="1" dirty="0" smtClean="0">
                <a:solidFill>
                  <a:srgbClr val="17E92B"/>
                </a:solidFill>
              </a:rPr>
              <a:t>A student spreads word to the entire 6</a:t>
            </a:r>
            <a:r>
              <a:rPr lang="en-US" sz="2800" b="1" baseline="30000" dirty="0" smtClean="0">
                <a:solidFill>
                  <a:srgbClr val="17E92B"/>
                </a:solidFill>
              </a:rPr>
              <a:t>th</a:t>
            </a:r>
            <a:r>
              <a:rPr lang="en-US" sz="2800" b="1" dirty="0" smtClean="0">
                <a:solidFill>
                  <a:srgbClr val="17E92B"/>
                </a:solidFill>
              </a:rPr>
              <a:t> grade to skip class on January 12.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7E92B"/>
                </a:solidFill>
              </a:rPr>
              <a:t>Incitement of Imminent Lawless Action and Social Media</a:t>
            </a:r>
            <a:endParaRPr lang="en-US" dirty="0">
              <a:solidFill>
                <a:srgbClr val="17E92B"/>
              </a:solidFill>
            </a:endParaRPr>
          </a:p>
        </p:txBody>
      </p:sp>
      <p:pic>
        <p:nvPicPr>
          <p:cNvPr id="2050" name="Picture 2" descr="https://evbdn.eventbrite.com/s3-s3/eventlogos/2974530/socialmedia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28553"/>
            <a:ext cx="4224128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53000" y="5529590"/>
            <a:ext cx="2057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Photo by: Cheryl Lawson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effectLst/>
              </a:rPr>
              <a:t>What is Incitement of Imminent Lawless Action?</a:t>
            </a:r>
            <a:endParaRPr lang="en-US" sz="36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ncitem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1694278"/>
            <a:ext cx="5334000" cy="3578506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85800" y="5575004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+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17E92B"/>
                </a:solidFill>
              </a:rPr>
              <a:t>What is incitement?</a:t>
            </a:r>
          </a:p>
          <a:p>
            <a:r>
              <a:rPr lang="en-US" sz="2800" b="1" dirty="0" smtClean="0"/>
              <a:t>+ </a:t>
            </a:r>
            <a:r>
              <a:rPr lang="en-US" sz="2800" dirty="0" smtClean="0">
                <a:solidFill>
                  <a:srgbClr val="17E92B"/>
                </a:solidFill>
              </a:rPr>
              <a:t>What is imminent lawless action?</a:t>
            </a:r>
            <a:endParaRPr lang="en-US" sz="2800" b="1" dirty="0">
              <a:solidFill>
                <a:srgbClr val="17E92B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5224790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Photo by: aribianbusiness.com 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17E92B"/>
                </a:solidFill>
                <a:effectLst/>
              </a:rPr>
              <a:t>Brandenburg vs. Ohio</a:t>
            </a:r>
            <a:endParaRPr lang="en-US" dirty="0">
              <a:solidFill>
                <a:srgbClr val="17E92B"/>
              </a:solidFill>
              <a:effectLst/>
            </a:endParaRPr>
          </a:p>
        </p:txBody>
      </p:sp>
      <p:pic>
        <p:nvPicPr>
          <p:cNvPr id="4" name="Content Placeholder 3" descr="the-case-profile-of-brandenburg-v-ohi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1600201"/>
            <a:ext cx="3467099" cy="3352799"/>
          </a:xfrm>
          <a:ln w="19050">
            <a:solidFill>
              <a:schemeClr val="bg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09600" y="57912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+ </a:t>
            </a:r>
            <a:r>
              <a:rPr lang="en-US" sz="2800" b="1" dirty="0" smtClean="0">
                <a:solidFill>
                  <a:srgbClr val="FFFF00"/>
                </a:solidFill>
              </a:rPr>
              <a:t>“</a:t>
            </a:r>
            <a:r>
              <a:rPr lang="en-US" sz="2800" dirty="0" err="1" smtClean="0">
                <a:solidFill>
                  <a:srgbClr val="FFFF00"/>
                </a:solidFill>
              </a:rPr>
              <a:t>revengence</a:t>
            </a:r>
            <a:r>
              <a:rPr lang="en-US" sz="2800" dirty="0" smtClean="0">
                <a:solidFill>
                  <a:srgbClr val="FFFF00"/>
                </a:solidFill>
              </a:rPr>
              <a:t>” speech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4919990"/>
            <a:ext cx="2362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Photo by: realmagik.com</a:t>
            </a:r>
            <a:endParaRPr lang="en-US" sz="1100" dirty="0"/>
          </a:p>
        </p:txBody>
      </p:sp>
      <p:pic>
        <p:nvPicPr>
          <p:cNvPr id="1026" name="Picture 2" descr="http://images.laws.com/cases/the-case-profile-of-chimel-v-california.jpg?2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463" y="1676401"/>
            <a:ext cx="3709737" cy="2819400"/>
          </a:xfrm>
          <a:prstGeom prst="rect">
            <a:avLst/>
          </a:prstGeom>
          <a:noFill/>
          <a:ln w="190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495800" y="1524000"/>
            <a:ext cx="0" cy="3886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4495801"/>
            <a:ext cx="2362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Photo by: cases.laws.com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17E92B"/>
                </a:solidFill>
                <a:effectLst/>
              </a:rPr>
              <a:t>Braun vs. Soldier of Fortune Magazine</a:t>
            </a:r>
            <a:endParaRPr lang="en-US" dirty="0"/>
          </a:p>
        </p:txBody>
      </p:sp>
      <p:pic>
        <p:nvPicPr>
          <p:cNvPr id="4" name="Content Placeholder 3" descr="coverSOF1984dec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00400" y="1600200"/>
            <a:ext cx="2771776" cy="3812652"/>
          </a:xfrm>
          <a:ln w="19050">
            <a:solidFill>
              <a:schemeClr val="bg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57200" y="57912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+ </a:t>
            </a:r>
            <a:r>
              <a:rPr lang="en-US" sz="2800" dirty="0" smtClean="0">
                <a:solidFill>
                  <a:srgbClr val="FFFF00"/>
                </a:solidFill>
              </a:rPr>
              <a:t>hit man for hire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5800" y="5377190"/>
            <a:ext cx="2057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Photo by: kotaku.com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28194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FFFF00"/>
                </a:solidFill>
              </a:rPr>
              <a:t>Incitement of Imminent Lawless Action Worksheet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Incitement of Imminent Lawless Action Worksheet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A student makes fun of someone who is short in the hall at school.</a:t>
            </a:r>
          </a:p>
          <a:p>
            <a:pPr>
              <a:buNone/>
            </a:pPr>
            <a:endParaRPr lang="en-US" sz="1000" dirty="0" smtClean="0"/>
          </a:p>
          <a:p>
            <a:pPr lvl="0"/>
            <a:r>
              <a:rPr lang="en-US" sz="3000" dirty="0" smtClean="0"/>
              <a:t>A student sends a text message to everyone in school telling them to make fun of all short people on May 8.</a:t>
            </a:r>
          </a:p>
          <a:p>
            <a:pPr lvl="0">
              <a:buNone/>
            </a:pPr>
            <a:endParaRPr lang="en-US" dirty="0" smtClean="0"/>
          </a:p>
          <a:p>
            <a:pPr lvl="0"/>
            <a:endParaRPr lang="en-US" sz="1000" dirty="0" smtClean="0"/>
          </a:p>
          <a:p>
            <a:pPr lvl="0"/>
            <a:r>
              <a:rPr lang="en-US" sz="3000" dirty="0" smtClean="0"/>
              <a:t>A student in your class adds you as a friend on Facebook.</a:t>
            </a:r>
          </a:p>
          <a:p>
            <a:endParaRPr lang="en-US" sz="1100" dirty="0" smtClean="0"/>
          </a:p>
          <a:p>
            <a:pPr lvl="0"/>
            <a:r>
              <a:rPr lang="en-US" sz="3000" dirty="0" smtClean="0"/>
              <a:t>A student creates a Facebook group to make fun of all tall people at school the next day.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Incitement of Imminent Lawless Action Worksheet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A student makes fun of someone who is short in the hall at school.</a:t>
            </a:r>
          </a:p>
          <a:p>
            <a:pPr>
              <a:buNone/>
            </a:pPr>
            <a:endParaRPr lang="en-US" sz="1000" dirty="0" smtClean="0"/>
          </a:p>
          <a:p>
            <a:pPr lvl="0"/>
            <a:r>
              <a:rPr lang="en-US" sz="3000" b="1" dirty="0" smtClean="0">
                <a:solidFill>
                  <a:srgbClr val="17E92B"/>
                </a:solidFill>
              </a:rPr>
              <a:t>A student sends a text message to everyone in school telling them to make fun of all short people on May 8.</a:t>
            </a:r>
          </a:p>
          <a:p>
            <a:pPr lvl="0">
              <a:buNone/>
            </a:pPr>
            <a:endParaRPr lang="en-US" dirty="0" smtClean="0"/>
          </a:p>
          <a:p>
            <a:pPr lvl="0"/>
            <a:endParaRPr lang="en-US" sz="1000" dirty="0" smtClean="0"/>
          </a:p>
          <a:p>
            <a:pPr lvl="0"/>
            <a:r>
              <a:rPr lang="en-US" sz="3000" dirty="0" smtClean="0"/>
              <a:t>A student in your class adds you as a friend on Facebook.</a:t>
            </a:r>
          </a:p>
          <a:p>
            <a:endParaRPr lang="en-US" sz="1100" dirty="0" smtClean="0"/>
          </a:p>
          <a:p>
            <a:pPr lvl="0"/>
            <a:r>
              <a:rPr lang="en-US" sz="3000" dirty="0" smtClean="0"/>
              <a:t>A student creates a Facebook group to make fun of all tall people at school the next day.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Incitement of Imminent Lawless Action Worksheet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A student makes fun of someone who is short in the hall at school.</a:t>
            </a:r>
          </a:p>
          <a:p>
            <a:pPr>
              <a:buNone/>
            </a:pPr>
            <a:endParaRPr lang="en-US" sz="1000" dirty="0" smtClean="0"/>
          </a:p>
          <a:p>
            <a:pPr lvl="0"/>
            <a:r>
              <a:rPr lang="en-US" sz="3000" b="1" dirty="0" smtClean="0">
                <a:solidFill>
                  <a:srgbClr val="6A966B"/>
                </a:solidFill>
              </a:rPr>
              <a:t>A student sends a text message to everyone in school telling them to make fun of all short people on May 8.</a:t>
            </a:r>
          </a:p>
          <a:p>
            <a:pPr lvl="0">
              <a:buNone/>
            </a:pPr>
            <a:endParaRPr lang="en-US" dirty="0" smtClean="0"/>
          </a:p>
          <a:p>
            <a:pPr lvl="0"/>
            <a:endParaRPr lang="en-US" sz="1000" dirty="0" smtClean="0"/>
          </a:p>
          <a:p>
            <a:pPr lvl="0"/>
            <a:r>
              <a:rPr lang="en-US" sz="3000" dirty="0" smtClean="0"/>
              <a:t>A student in your class adds you as a friend on Facebook.</a:t>
            </a:r>
          </a:p>
          <a:p>
            <a:endParaRPr lang="en-US" sz="1100" dirty="0" smtClean="0"/>
          </a:p>
          <a:p>
            <a:pPr lvl="0"/>
            <a:r>
              <a:rPr lang="en-US" sz="3000" b="1" dirty="0" smtClean="0">
                <a:solidFill>
                  <a:srgbClr val="17E92B"/>
                </a:solidFill>
              </a:rPr>
              <a:t>A student creates a Facebook group to make fun of all tall people at school the next day.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Incitement of Imminent Lawless Action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A student passes a note in class.</a:t>
            </a:r>
          </a:p>
          <a:p>
            <a:pPr>
              <a:buNone/>
            </a:pPr>
            <a:endParaRPr lang="en-US" sz="1100" dirty="0" smtClean="0"/>
          </a:p>
          <a:p>
            <a:pPr lvl="0"/>
            <a:r>
              <a:rPr lang="en-US" sz="2800" dirty="0" smtClean="0"/>
              <a:t>A student passes a note to every student in class that tells everyone to scream at exactly 1:30.</a:t>
            </a:r>
          </a:p>
          <a:p>
            <a:pPr lvl="0">
              <a:buNone/>
            </a:pPr>
            <a:endParaRPr lang="en-US" dirty="0" smtClean="0"/>
          </a:p>
          <a:p>
            <a:pPr lvl="0"/>
            <a:endParaRPr lang="en-US" sz="1050" dirty="0" smtClean="0"/>
          </a:p>
          <a:p>
            <a:pPr lvl="0"/>
            <a:r>
              <a:rPr lang="en-US" sz="2800" dirty="0" smtClean="0"/>
              <a:t>A student skips class.</a:t>
            </a:r>
          </a:p>
          <a:p>
            <a:endParaRPr lang="en-US" sz="1200" dirty="0" smtClean="0"/>
          </a:p>
          <a:p>
            <a:pPr lvl="0"/>
            <a:r>
              <a:rPr lang="en-US" sz="2800" dirty="0" smtClean="0"/>
              <a:t>A student spreads word to the entire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to skip class on January 12.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615</Words>
  <Application>Microsoft Office PowerPoint</Application>
  <PresentationFormat>On-screen Show (4:3)</PresentationFormat>
  <Paragraphs>103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Incitement of Imminent Lawless Action</vt:lpstr>
      <vt:lpstr>What is Incitement of Imminent Lawless Action?</vt:lpstr>
      <vt:lpstr>Brandenburg vs. Ohio</vt:lpstr>
      <vt:lpstr>Braun vs. Soldier of Fortune Magazine</vt:lpstr>
      <vt:lpstr>Incitement of Imminent Lawless Action Worksheet</vt:lpstr>
      <vt:lpstr>Incitement of Imminent Lawless Action Worksheet</vt:lpstr>
      <vt:lpstr>Incitement of Imminent Lawless Action Worksheet</vt:lpstr>
      <vt:lpstr>Incitement of Imminent Lawless Action Worksheet</vt:lpstr>
      <vt:lpstr>Incitement of Imminent Lawless Action Worksheet</vt:lpstr>
      <vt:lpstr>Incitement of Imminent Lawless Action Worksheet</vt:lpstr>
      <vt:lpstr>Incitement of Imminent Lawless Action Worksheet</vt:lpstr>
      <vt:lpstr>Incitement of Imminent Lawless Action and Social Media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Incitement of Imminent Lawless Action</dc:title>
  <dc:creator>becca</dc:creator>
  <cp:lastModifiedBy>owner</cp:lastModifiedBy>
  <cp:revision>7</cp:revision>
  <dcterms:created xsi:type="dcterms:W3CDTF">2012-04-23T23:18:50Z</dcterms:created>
  <dcterms:modified xsi:type="dcterms:W3CDTF">2012-05-21T15:55:20Z</dcterms:modified>
</cp:coreProperties>
</file>